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Klein Bold" charset="1" panose="02000503060000020004"/>
      <p:regular r:id="rId26"/>
    </p:embeddedFont>
    <p:embeddedFont>
      <p:font typeface="Times New Roman" charset="1" panose="02030502070405020303"/>
      <p:regular r:id="rId27"/>
    </p:embeddedFont>
    <p:embeddedFont>
      <p:font typeface="Times New Roman Bold" charset="1" panose="02030802070405020303"/>
      <p:regular r:id="rId28"/>
    </p:embeddedFont>
    <p:embeddedFont>
      <p:font typeface="Helios Bold" charset="1" panose="020B0704020202020204"/>
      <p:regular r:id="rId29"/>
    </p:embeddedFont>
    <p:embeddedFont>
      <p:font typeface="Helios" charset="1" panose="020B0504020202020204"/>
      <p:regular r:id="rId30"/>
    </p:embeddedFont>
    <p:embeddedFont>
      <p:font typeface="Klein" charset="1" panose="0200050306000002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https://www.linkedin.com/in/rushikesh-jadhav-b79b57259/" TargetMode="External" Type="http://schemas.openxmlformats.org/officeDocument/2006/relationships/hyperlink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16" Target="../media/image58.png" Type="http://schemas.openxmlformats.org/officeDocument/2006/relationships/image"/><Relationship Id="rId17" Target="../media/image59.svg" Type="http://schemas.openxmlformats.org/officeDocument/2006/relationships/image"/><Relationship Id="rId18" Target="../media/image60.png" Type="http://schemas.openxmlformats.org/officeDocument/2006/relationships/image"/><Relationship Id="rId19" Target="../media/image61.svg" Type="http://schemas.openxmlformats.org/officeDocument/2006/relationships/image"/><Relationship Id="rId2" Target="../media/image24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15.png" Type="http://schemas.openxmlformats.org/officeDocument/2006/relationships/image"/><Relationship Id="rId23" Target="../media/image16.svg" Type="http://schemas.openxmlformats.org/officeDocument/2006/relationships/image"/><Relationship Id="rId24" Target="../media/image62.png" Type="http://schemas.openxmlformats.org/officeDocument/2006/relationships/image"/><Relationship Id="rId25" Target="../media/image63.svg" Type="http://schemas.openxmlformats.org/officeDocument/2006/relationships/image"/><Relationship Id="rId26" Target="../media/image64.png" Type="http://schemas.openxmlformats.org/officeDocument/2006/relationships/image"/><Relationship Id="rId27" Target="../media/image65.svg" Type="http://schemas.openxmlformats.org/officeDocument/2006/relationships/image"/><Relationship Id="rId28" Target="../media/image66.png" Type="http://schemas.openxmlformats.org/officeDocument/2006/relationships/image"/><Relationship Id="rId29" Target="../media/image67.svg" Type="http://schemas.openxmlformats.org/officeDocument/2006/relationships/image"/><Relationship Id="rId3" Target="../media/image25.svg" Type="http://schemas.openxmlformats.org/officeDocument/2006/relationships/image"/><Relationship Id="rId30" Target="../media/image21.png" Type="http://schemas.openxmlformats.org/officeDocument/2006/relationships/image"/><Relationship Id="rId31" Target="../media/image22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4228" y="398515"/>
            <a:ext cx="2214310" cy="2671613"/>
          </a:xfrm>
          <a:custGeom>
            <a:avLst/>
            <a:gdLst/>
            <a:ahLst/>
            <a:cxnLst/>
            <a:rect r="r" b="b" t="t" l="l"/>
            <a:pathLst>
              <a:path h="2671613" w="2214310">
                <a:moveTo>
                  <a:pt x="0" y="0"/>
                </a:moveTo>
                <a:lnTo>
                  <a:pt x="2214310" y="0"/>
                </a:lnTo>
                <a:lnTo>
                  <a:pt x="2214310" y="2671612"/>
                </a:lnTo>
                <a:lnTo>
                  <a:pt x="0" y="267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56181" y="398515"/>
            <a:ext cx="2499620" cy="2511523"/>
          </a:xfrm>
          <a:custGeom>
            <a:avLst/>
            <a:gdLst/>
            <a:ahLst/>
            <a:cxnLst/>
            <a:rect r="r" b="b" t="t" l="l"/>
            <a:pathLst>
              <a:path h="2511523" w="2499620">
                <a:moveTo>
                  <a:pt x="0" y="0"/>
                </a:moveTo>
                <a:lnTo>
                  <a:pt x="2499620" y="0"/>
                </a:lnTo>
                <a:lnTo>
                  <a:pt x="2499620" y="2511522"/>
                </a:lnTo>
                <a:lnTo>
                  <a:pt x="0" y="2511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03479" y="324284"/>
            <a:ext cx="2576341" cy="2435813"/>
          </a:xfrm>
          <a:custGeom>
            <a:avLst/>
            <a:gdLst/>
            <a:ahLst/>
            <a:cxnLst/>
            <a:rect r="r" b="b" t="t" l="l"/>
            <a:pathLst>
              <a:path h="2435813" w="2576341">
                <a:moveTo>
                  <a:pt x="0" y="0"/>
                </a:moveTo>
                <a:lnTo>
                  <a:pt x="2576340" y="0"/>
                </a:lnTo>
                <a:lnTo>
                  <a:pt x="2576340" y="2435814"/>
                </a:lnTo>
                <a:lnTo>
                  <a:pt x="0" y="2435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2229" y="5062308"/>
            <a:ext cx="12658096" cy="140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45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Mumbai Skies: Unpacking a Decade of Passenger and Freight Trends (2015-2024)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8561" y="6933506"/>
            <a:ext cx="12282080" cy="11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by 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Rushikesh Dattatray Jadhav (M.Sc I Data Science)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5920" y="2902973"/>
            <a:ext cx="12282080" cy="60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Karmaveer Bhaurao Patil University’s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05920" y="3552979"/>
            <a:ext cx="12282080" cy="60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Yashavantrao Chavan Institute of Science,Satara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8561" y="8242744"/>
            <a:ext cx="12282080" cy="11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 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P.M. Bhosale (Coordinator Data Science)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2229" y="9551982"/>
            <a:ext cx="12282080" cy="60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Dated on 21/04/2025, Monday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8863777" cy="712690"/>
            <a:chOff x="0" y="0"/>
            <a:chExt cx="2334493" cy="18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493" cy="187704"/>
            </a:xfrm>
            <a:custGeom>
              <a:avLst/>
              <a:gdLst/>
              <a:ahLst/>
              <a:cxnLst/>
              <a:rect r="r" b="b" t="t" l="l"/>
              <a:pathLst>
                <a:path h="187704" w="2334493">
                  <a:moveTo>
                    <a:pt x="87343" y="0"/>
                  </a:moveTo>
                  <a:lnTo>
                    <a:pt x="2247149" y="0"/>
                  </a:lnTo>
                  <a:cubicBezTo>
                    <a:pt x="2270314" y="0"/>
                    <a:pt x="2292530" y="9202"/>
                    <a:pt x="2308910" y="25582"/>
                  </a:cubicBezTo>
                  <a:cubicBezTo>
                    <a:pt x="2325291" y="41962"/>
                    <a:pt x="2334493" y="64178"/>
                    <a:pt x="2334493" y="87343"/>
                  </a:cubicBezTo>
                  <a:lnTo>
                    <a:pt x="2334493" y="100361"/>
                  </a:lnTo>
                  <a:cubicBezTo>
                    <a:pt x="2334493" y="123526"/>
                    <a:pt x="2325291" y="145742"/>
                    <a:pt x="2308910" y="162122"/>
                  </a:cubicBezTo>
                  <a:cubicBezTo>
                    <a:pt x="2292530" y="178502"/>
                    <a:pt x="2270314" y="187704"/>
                    <a:pt x="2247149" y="187704"/>
                  </a:cubicBezTo>
                  <a:lnTo>
                    <a:pt x="87343" y="187704"/>
                  </a:lnTo>
                  <a:cubicBezTo>
                    <a:pt x="64178" y="187704"/>
                    <a:pt x="41962" y="178502"/>
                    <a:pt x="25582" y="162122"/>
                  </a:cubicBezTo>
                  <a:cubicBezTo>
                    <a:pt x="9202" y="145742"/>
                    <a:pt x="0" y="123526"/>
                    <a:pt x="0" y="10036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493" cy="263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FLIGHT FREQUEN</a:t>
              </a:r>
              <a:r>
                <a:rPr lang="en-US" b="true" sz="31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CY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4462" y="3920293"/>
            <a:ext cx="6191824" cy="5860882"/>
          </a:xfrm>
          <a:custGeom>
            <a:avLst/>
            <a:gdLst/>
            <a:ahLst/>
            <a:cxnLst/>
            <a:rect r="r" b="b" t="t" l="l"/>
            <a:pathLst>
              <a:path h="5860882" w="6191824">
                <a:moveTo>
                  <a:pt x="0" y="0"/>
                </a:moveTo>
                <a:lnTo>
                  <a:pt x="6191824" y="0"/>
                </a:lnTo>
                <a:lnTo>
                  <a:pt x="6191824" y="5860882"/>
                </a:lnTo>
                <a:lnTo>
                  <a:pt x="0" y="5860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69296" y="4143411"/>
            <a:ext cx="9978343" cy="5637764"/>
          </a:xfrm>
          <a:custGeom>
            <a:avLst/>
            <a:gdLst/>
            <a:ahLst/>
            <a:cxnLst/>
            <a:rect r="r" b="b" t="t" l="l"/>
            <a:pathLst>
              <a:path h="5637764" w="9978343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716291"/>
            <a:ext cx="8863777" cy="152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yzing th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tribution of fl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ight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frequencie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on a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ar-by-y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and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fy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and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8863777" cy="712690"/>
            <a:chOff x="0" y="0"/>
            <a:chExt cx="2334493" cy="18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493" cy="187704"/>
            </a:xfrm>
            <a:custGeom>
              <a:avLst/>
              <a:gdLst/>
              <a:ahLst/>
              <a:cxnLst/>
              <a:rect r="r" b="b" t="t" l="l"/>
              <a:pathLst>
                <a:path h="187704" w="2334493">
                  <a:moveTo>
                    <a:pt x="87343" y="0"/>
                  </a:moveTo>
                  <a:lnTo>
                    <a:pt x="2247149" y="0"/>
                  </a:lnTo>
                  <a:cubicBezTo>
                    <a:pt x="2270314" y="0"/>
                    <a:pt x="2292530" y="9202"/>
                    <a:pt x="2308910" y="25582"/>
                  </a:cubicBezTo>
                  <a:cubicBezTo>
                    <a:pt x="2325291" y="41962"/>
                    <a:pt x="2334493" y="64178"/>
                    <a:pt x="2334493" y="87343"/>
                  </a:cubicBezTo>
                  <a:lnTo>
                    <a:pt x="2334493" y="100361"/>
                  </a:lnTo>
                  <a:cubicBezTo>
                    <a:pt x="2334493" y="123526"/>
                    <a:pt x="2325291" y="145742"/>
                    <a:pt x="2308910" y="162122"/>
                  </a:cubicBezTo>
                  <a:cubicBezTo>
                    <a:pt x="2292530" y="178502"/>
                    <a:pt x="2270314" y="187704"/>
                    <a:pt x="2247149" y="187704"/>
                  </a:cubicBezTo>
                  <a:lnTo>
                    <a:pt x="87343" y="187704"/>
                  </a:lnTo>
                  <a:cubicBezTo>
                    <a:pt x="64178" y="187704"/>
                    <a:pt x="41962" y="178502"/>
                    <a:pt x="25582" y="162122"/>
                  </a:cubicBezTo>
                  <a:cubicBezTo>
                    <a:pt x="9202" y="145742"/>
                    <a:pt x="0" y="123526"/>
                    <a:pt x="0" y="10036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493" cy="263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FLIGHT FREQUEN</a:t>
              </a:r>
              <a:r>
                <a:rPr lang="en-US" b="true" sz="31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CY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9308" y="4594598"/>
            <a:ext cx="8624469" cy="5056095"/>
          </a:xfrm>
          <a:custGeom>
            <a:avLst/>
            <a:gdLst/>
            <a:ahLst/>
            <a:cxnLst/>
            <a:rect r="r" b="b" t="t" l="l"/>
            <a:pathLst>
              <a:path h="5056095" w="8624469">
                <a:moveTo>
                  <a:pt x="0" y="0"/>
                </a:moveTo>
                <a:lnTo>
                  <a:pt x="8624469" y="0"/>
                </a:lnTo>
                <a:lnTo>
                  <a:pt x="8624469" y="5056095"/>
                </a:lnTo>
                <a:lnTo>
                  <a:pt x="0" y="5056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444654"/>
            <a:ext cx="8694845" cy="5206039"/>
          </a:xfrm>
          <a:custGeom>
            <a:avLst/>
            <a:gdLst/>
            <a:ahLst/>
            <a:cxnLst/>
            <a:rect r="r" b="b" t="t" l="l"/>
            <a:pathLst>
              <a:path h="5206039" w="8694845">
                <a:moveTo>
                  <a:pt x="0" y="0"/>
                </a:moveTo>
                <a:lnTo>
                  <a:pt x="8694845" y="0"/>
                </a:lnTo>
                <a:lnTo>
                  <a:pt x="8694845" y="5206039"/>
                </a:lnTo>
                <a:lnTo>
                  <a:pt x="0" y="5206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716291"/>
            <a:ext cx="8863777" cy="152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yzing th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tribution of fl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ight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frequencie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on a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ar-by-y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and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fy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nge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and 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wt</a:t>
            </a: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6945" y="3643684"/>
            <a:ext cx="9446810" cy="651840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94724" y="952500"/>
            <a:ext cx="12063594" cy="113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Explo</a:t>
            </a: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ring Freight Trends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12294"/>
            <a:ext cx="1089126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none">
                <a:solidFill>
                  <a:srgbClr val="F4F4F4"/>
                </a:solidFill>
                <a:latin typeface="Helios"/>
                <a:ea typeface="Helios"/>
                <a:cs typeface="Helios"/>
                <a:sym typeface="Helios"/>
              </a:rPr>
              <a:t>Briefly elaborate on what you want to discuss.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3608707"/>
            <a:ext cx="8863777" cy="712690"/>
            <a:chOff x="0" y="0"/>
            <a:chExt cx="2334493" cy="1877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4493" cy="187704"/>
            </a:xfrm>
            <a:custGeom>
              <a:avLst/>
              <a:gdLst/>
              <a:ahLst/>
              <a:cxnLst/>
              <a:rect r="r" b="b" t="t" l="l"/>
              <a:pathLst>
                <a:path h="187704" w="2334493">
                  <a:moveTo>
                    <a:pt x="87343" y="0"/>
                  </a:moveTo>
                  <a:lnTo>
                    <a:pt x="2247149" y="0"/>
                  </a:lnTo>
                  <a:cubicBezTo>
                    <a:pt x="2270314" y="0"/>
                    <a:pt x="2292530" y="9202"/>
                    <a:pt x="2308910" y="25582"/>
                  </a:cubicBezTo>
                  <a:cubicBezTo>
                    <a:pt x="2325291" y="41962"/>
                    <a:pt x="2334493" y="64178"/>
                    <a:pt x="2334493" y="87343"/>
                  </a:cubicBezTo>
                  <a:lnTo>
                    <a:pt x="2334493" y="100361"/>
                  </a:lnTo>
                  <a:cubicBezTo>
                    <a:pt x="2334493" y="123526"/>
                    <a:pt x="2325291" y="145742"/>
                    <a:pt x="2308910" y="162122"/>
                  </a:cubicBezTo>
                  <a:cubicBezTo>
                    <a:pt x="2292530" y="178502"/>
                    <a:pt x="2270314" y="187704"/>
                    <a:pt x="2247149" y="187704"/>
                  </a:cubicBezTo>
                  <a:lnTo>
                    <a:pt x="87343" y="187704"/>
                  </a:lnTo>
                  <a:cubicBezTo>
                    <a:pt x="64178" y="187704"/>
                    <a:pt x="41962" y="178502"/>
                    <a:pt x="25582" y="162122"/>
                  </a:cubicBezTo>
                  <a:cubicBezTo>
                    <a:pt x="9202" y="145742"/>
                    <a:pt x="0" y="123526"/>
                    <a:pt x="0" y="10036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34493" cy="244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C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ARGO MOVEMENT ANALYSIS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44000" y="4229627"/>
            <a:ext cx="8863777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599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elve into both outbound and inbound cargo trends to understand the dynamics of freight movement within the airport.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5982978"/>
            <a:ext cx="8863777" cy="712690"/>
            <a:chOff x="0" y="0"/>
            <a:chExt cx="2334493" cy="1877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34493" cy="187704"/>
            </a:xfrm>
            <a:custGeom>
              <a:avLst/>
              <a:gdLst/>
              <a:ahLst/>
              <a:cxnLst/>
              <a:rect r="r" b="b" t="t" l="l"/>
              <a:pathLst>
                <a:path h="187704" w="2334493">
                  <a:moveTo>
                    <a:pt x="87343" y="0"/>
                  </a:moveTo>
                  <a:lnTo>
                    <a:pt x="2247149" y="0"/>
                  </a:lnTo>
                  <a:cubicBezTo>
                    <a:pt x="2270314" y="0"/>
                    <a:pt x="2292530" y="9202"/>
                    <a:pt x="2308910" y="25582"/>
                  </a:cubicBezTo>
                  <a:cubicBezTo>
                    <a:pt x="2325291" y="41962"/>
                    <a:pt x="2334493" y="64178"/>
                    <a:pt x="2334493" y="87343"/>
                  </a:cubicBezTo>
                  <a:lnTo>
                    <a:pt x="2334493" y="100361"/>
                  </a:lnTo>
                  <a:cubicBezTo>
                    <a:pt x="2334493" y="123526"/>
                    <a:pt x="2325291" y="145742"/>
                    <a:pt x="2308910" y="162122"/>
                  </a:cubicBezTo>
                  <a:cubicBezTo>
                    <a:pt x="2292530" y="178502"/>
                    <a:pt x="2270314" y="187704"/>
                    <a:pt x="2247149" y="187704"/>
                  </a:cubicBezTo>
                  <a:lnTo>
                    <a:pt x="87343" y="187704"/>
                  </a:lnTo>
                  <a:cubicBezTo>
                    <a:pt x="64178" y="187704"/>
                    <a:pt x="41962" y="178502"/>
                    <a:pt x="25582" y="162122"/>
                  </a:cubicBezTo>
                  <a:cubicBezTo>
                    <a:pt x="9202" y="145742"/>
                    <a:pt x="0" y="123526"/>
                    <a:pt x="0" y="10036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334493" cy="244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FRE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IGHT MOVEMENT (2015-2024)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44000" y="6705193"/>
            <a:ext cx="8863777" cy="95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thorough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o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anges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 an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nbound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carg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th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eir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the eco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8020344"/>
            <a:ext cx="8863777" cy="712690"/>
            <a:chOff x="0" y="0"/>
            <a:chExt cx="2334493" cy="1877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34493" cy="187704"/>
            </a:xfrm>
            <a:custGeom>
              <a:avLst/>
              <a:gdLst/>
              <a:ahLst/>
              <a:cxnLst/>
              <a:rect r="r" b="b" t="t" l="l"/>
              <a:pathLst>
                <a:path h="187704" w="2334493">
                  <a:moveTo>
                    <a:pt x="87343" y="0"/>
                  </a:moveTo>
                  <a:lnTo>
                    <a:pt x="2247149" y="0"/>
                  </a:lnTo>
                  <a:cubicBezTo>
                    <a:pt x="2270314" y="0"/>
                    <a:pt x="2292530" y="9202"/>
                    <a:pt x="2308910" y="25582"/>
                  </a:cubicBezTo>
                  <a:cubicBezTo>
                    <a:pt x="2325291" y="41962"/>
                    <a:pt x="2334493" y="64178"/>
                    <a:pt x="2334493" y="87343"/>
                  </a:cubicBezTo>
                  <a:lnTo>
                    <a:pt x="2334493" y="100361"/>
                  </a:lnTo>
                  <a:cubicBezTo>
                    <a:pt x="2334493" y="123526"/>
                    <a:pt x="2325291" y="145742"/>
                    <a:pt x="2308910" y="162122"/>
                  </a:cubicBezTo>
                  <a:cubicBezTo>
                    <a:pt x="2292530" y="178502"/>
                    <a:pt x="2270314" y="187704"/>
                    <a:pt x="2247149" y="187704"/>
                  </a:cubicBezTo>
                  <a:lnTo>
                    <a:pt x="87343" y="187704"/>
                  </a:lnTo>
                  <a:cubicBezTo>
                    <a:pt x="64178" y="187704"/>
                    <a:pt x="41962" y="178502"/>
                    <a:pt x="25582" y="162122"/>
                  </a:cubicBezTo>
                  <a:cubicBezTo>
                    <a:pt x="9202" y="145742"/>
                    <a:pt x="0" y="123526"/>
                    <a:pt x="0" y="10036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334493" cy="244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IME SERIES PLOT INCLUSION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144000" y="8628259"/>
            <a:ext cx="8863777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tion of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 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ly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ght movem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 th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526" y="4457533"/>
            <a:ext cx="8390995" cy="5013620"/>
          </a:xfrm>
          <a:custGeom>
            <a:avLst/>
            <a:gdLst/>
            <a:ahLst/>
            <a:cxnLst/>
            <a:rect r="r" b="b" t="t" l="l"/>
            <a:pathLst>
              <a:path h="5013620" w="8390995">
                <a:moveTo>
                  <a:pt x="0" y="0"/>
                </a:moveTo>
                <a:lnTo>
                  <a:pt x="8390995" y="0"/>
                </a:lnTo>
                <a:lnTo>
                  <a:pt x="8390995" y="5013619"/>
                </a:lnTo>
                <a:lnTo>
                  <a:pt x="0" y="501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6248" y="4457533"/>
            <a:ext cx="8432681" cy="5038527"/>
          </a:xfrm>
          <a:custGeom>
            <a:avLst/>
            <a:gdLst/>
            <a:ahLst/>
            <a:cxnLst/>
            <a:rect r="r" b="b" t="t" l="l"/>
            <a:pathLst>
              <a:path h="5038527" w="8432681">
                <a:moveTo>
                  <a:pt x="0" y="0"/>
                </a:moveTo>
                <a:lnTo>
                  <a:pt x="8432681" y="0"/>
                </a:lnTo>
                <a:lnTo>
                  <a:pt x="8432681" y="5038527"/>
                </a:lnTo>
                <a:lnTo>
                  <a:pt x="0" y="5038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94724" y="952500"/>
            <a:ext cx="12063594" cy="113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Explo</a:t>
            </a: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ring Freight Trends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300" y="3481959"/>
            <a:ext cx="3591923" cy="1661541"/>
            <a:chOff x="0" y="0"/>
            <a:chExt cx="946021" cy="437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021" cy="437607"/>
            </a:xfrm>
            <a:custGeom>
              <a:avLst/>
              <a:gdLst/>
              <a:ahLst/>
              <a:cxnLst/>
              <a:rect r="r" b="b" t="t" l="l"/>
              <a:pathLst>
                <a:path h="437607" w="946021">
                  <a:moveTo>
                    <a:pt x="215537" y="0"/>
                  </a:moveTo>
                  <a:lnTo>
                    <a:pt x="730484" y="0"/>
                  </a:lnTo>
                  <a:cubicBezTo>
                    <a:pt x="787648" y="0"/>
                    <a:pt x="842470" y="22708"/>
                    <a:pt x="882892" y="63129"/>
                  </a:cubicBezTo>
                  <a:cubicBezTo>
                    <a:pt x="923313" y="103550"/>
                    <a:pt x="946021" y="158373"/>
                    <a:pt x="946021" y="215537"/>
                  </a:cubicBezTo>
                  <a:lnTo>
                    <a:pt x="946021" y="222071"/>
                  </a:lnTo>
                  <a:cubicBezTo>
                    <a:pt x="946021" y="341108"/>
                    <a:pt x="849522" y="437607"/>
                    <a:pt x="730484" y="437607"/>
                  </a:cubicBezTo>
                  <a:lnTo>
                    <a:pt x="215537" y="437607"/>
                  </a:lnTo>
                  <a:cubicBezTo>
                    <a:pt x="158373" y="437607"/>
                    <a:pt x="103550" y="414899"/>
                    <a:pt x="63129" y="374478"/>
                  </a:cubicBezTo>
                  <a:cubicBezTo>
                    <a:pt x="22708" y="334057"/>
                    <a:pt x="0" y="279235"/>
                    <a:pt x="0" y="222071"/>
                  </a:cubicBezTo>
                  <a:lnTo>
                    <a:pt x="0" y="215537"/>
                  </a:lnTo>
                  <a:cubicBezTo>
                    <a:pt x="0" y="158373"/>
                    <a:pt x="22708" y="103550"/>
                    <a:pt x="63129" y="63129"/>
                  </a:cubicBezTo>
                  <a:cubicBezTo>
                    <a:pt x="103550" y="22708"/>
                    <a:pt x="158373" y="0"/>
                    <a:pt x="21553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46021" cy="49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FREIGHT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DISTRIBUTION INSIGHTS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7300" y="6070847"/>
            <a:ext cx="3185225" cy="1137666"/>
            <a:chOff x="0" y="0"/>
            <a:chExt cx="838907" cy="2996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8907" cy="299632"/>
            </a:xfrm>
            <a:custGeom>
              <a:avLst/>
              <a:gdLst/>
              <a:ahLst/>
              <a:cxnLst/>
              <a:rect r="r" b="b" t="t" l="l"/>
              <a:pathLst>
                <a:path h="299632" w="838907">
                  <a:moveTo>
                    <a:pt x="149816" y="0"/>
                  </a:moveTo>
                  <a:lnTo>
                    <a:pt x="689091" y="0"/>
                  </a:lnTo>
                  <a:cubicBezTo>
                    <a:pt x="771832" y="0"/>
                    <a:pt x="838907" y="67075"/>
                    <a:pt x="838907" y="149816"/>
                  </a:cubicBezTo>
                  <a:lnTo>
                    <a:pt x="838907" y="149816"/>
                  </a:lnTo>
                  <a:cubicBezTo>
                    <a:pt x="838907" y="189550"/>
                    <a:pt x="823123" y="227656"/>
                    <a:pt x="795027" y="255752"/>
                  </a:cubicBezTo>
                  <a:cubicBezTo>
                    <a:pt x="766931" y="283848"/>
                    <a:pt x="728825" y="299632"/>
                    <a:pt x="689091" y="299632"/>
                  </a:cubicBezTo>
                  <a:lnTo>
                    <a:pt x="149816" y="299632"/>
                  </a:lnTo>
                  <a:cubicBezTo>
                    <a:pt x="67075" y="299632"/>
                    <a:pt x="0" y="232557"/>
                    <a:pt x="0" y="149816"/>
                  </a:cubicBezTo>
                  <a:lnTo>
                    <a:pt x="0" y="149816"/>
                  </a:lnTo>
                  <a:cubicBezTo>
                    <a:pt x="0" y="67075"/>
                    <a:pt x="67075" y="0"/>
                    <a:pt x="14981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38907" cy="35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SEASONAL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VARIATIONS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0649" y="8135859"/>
            <a:ext cx="3185225" cy="1137666"/>
            <a:chOff x="0" y="0"/>
            <a:chExt cx="838907" cy="2996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8907" cy="299632"/>
            </a:xfrm>
            <a:custGeom>
              <a:avLst/>
              <a:gdLst/>
              <a:ahLst/>
              <a:cxnLst/>
              <a:rect r="r" b="b" t="t" l="l"/>
              <a:pathLst>
                <a:path h="299632" w="838907">
                  <a:moveTo>
                    <a:pt x="149816" y="0"/>
                  </a:moveTo>
                  <a:lnTo>
                    <a:pt x="689091" y="0"/>
                  </a:lnTo>
                  <a:cubicBezTo>
                    <a:pt x="771832" y="0"/>
                    <a:pt x="838907" y="67075"/>
                    <a:pt x="838907" y="149816"/>
                  </a:cubicBezTo>
                  <a:lnTo>
                    <a:pt x="838907" y="149816"/>
                  </a:lnTo>
                  <a:cubicBezTo>
                    <a:pt x="838907" y="189550"/>
                    <a:pt x="823123" y="227656"/>
                    <a:pt x="795027" y="255752"/>
                  </a:cubicBezTo>
                  <a:cubicBezTo>
                    <a:pt x="766931" y="283848"/>
                    <a:pt x="728825" y="299632"/>
                    <a:pt x="689091" y="299632"/>
                  </a:cubicBezTo>
                  <a:lnTo>
                    <a:pt x="149816" y="299632"/>
                  </a:lnTo>
                  <a:cubicBezTo>
                    <a:pt x="67075" y="299632"/>
                    <a:pt x="0" y="232557"/>
                    <a:pt x="0" y="149816"/>
                  </a:cubicBezTo>
                  <a:lnTo>
                    <a:pt x="0" y="149816"/>
                  </a:lnTo>
                  <a:cubicBezTo>
                    <a:pt x="0" y="67075"/>
                    <a:pt x="67075" y="0"/>
                    <a:pt x="14981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38907" cy="35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IRLINE MARKET SHARE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16772" y="3340834"/>
            <a:ext cx="5026445" cy="186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TInvestigate patterns in freight distribution, revealing peak years for cargo movement both inbound and outbound.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39223" y="5745481"/>
            <a:ext cx="5203994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and analyze peak quarters as well as periods of minimal activity that affect freight operations.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39223" y="7939028"/>
            <a:ext cx="5203994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the market share of leading airlines operating at CSMIA and how it reflects competitive dynamics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-8868"/>
            <a:ext cx="9144000" cy="10295868"/>
            <a:chOff x="0" y="0"/>
            <a:chExt cx="2408296" cy="27116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08296" cy="2711669"/>
            </a:xfrm>
            <a:custGeom>
              <a:avLst/>
              <a:gdLst/>
              <a:ahLst/>
              <a:cxnLst/>
              <a:rect r="r" b="b" t="t" l="l"/>
              <a:pathLst>
                <a:path h="2711669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04700" y="568042"/>
            <a:ext cx="9144000" cy="22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Further Analysis: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 Freight &amp; Other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420940" y="835278"/>
            <a:ext cx="6838360" cy="7608813"/>
            <a:chOff x="0" y="0"/>
            <a:chExt cx="9117814" cy="101450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117814" cy="10145085"/>
            </a:xfrm>
            <a:custGeom>
              <a:avLst/>
              <a:gdLst/>
              <a:ahLst/>
              <a:cxnLst/>
              <a:rect r="r" b="b" t="t" l="l"/>
              <a:pathLst>
                <a:path h="10145085" w="9117814">
                  <a:moveTo>
                    <a:pt x="0" y="0"/>
                  </a:moveTo>
                  <a:lnTo>
                    <a:pt x="9117814" y="0"/>
                  </a:lnTo>
                  <a:lnTo>
                    <a:pt x="9117814" y="10145085"/>
                  </a:lnTo>
                  <a:lnTo>
                    <a:pt x="0" y="10145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633" t="0" r="-5633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207619" y="3442510"/>
              <a:ext cx="6702575" cy="670257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18BAB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2445675" y="5918621"/>
              <a:ext cx="4226464" cy="4226464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CFE1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2866538" y="1236459"/>
              <a:ext cx="3384738" cy="1725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Freight</a:t>
              </a:r>
              <a:r>
                <a:rPr lang="en-US" sz="2500" u="none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 Distribution Insights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866538" y="7362887"/>
              <a:ext cx="3384738" cy="1141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trike="noStrike" u="none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Airline Market Share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866538" y="4340089"/>
              <a:ext cx="3384738" cy="1141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trike="noStrike" u="none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Seasonal Variations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4425" y="2542904"/>
            <a:ext cx="2925322" cy="2925322"/>
          </a:xfrm>
          <a:custGeom>
            <a:avLst/>
            <a:gdLst/>
            <a:ahLst/>
            <a:cxnLst/>
            <a:rect r="r" b="b" t="t" l="l"/>
            <a:pathLst>
              <a:path h="2925322" w="2925322">
                <a:moveTo>
                  <a:pt x="0" y="0"/>
                </a:moveTo>
                <a:lnTo>
                  <a:pt x="2925323" y="0"/>
                </a:lnTo>
                <a:lnTo>
                  <a:pt x="2925323" y="2925322"/>
                </a:lnTo>
                <a:lnTo>
                  <a:pt x="0" y="292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5218" y="2803697"/>
            <a:ext cx="2403736" cy="240373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64" y="53364"/>
              <a:ext cx="706073" cy="706073"/>
            </a:xfrm>
            <a:custGeom>
              <a:avLst/>
              <a:gdLst/>
              <a:ahLst/>
              <a:cxnLst/>
              <a:rect r="r" b="b" t="t" l="l"/>
              <a:pathLst>
                <a:path h="706073" w="706073">
                  <a:moveTo>
                    <a:pt x="444134" y="37734"/>
                  </a:moveTo>
                  <a:lnTo>
                    <a:pt x="668338" y="261938"/>
                  </a:lnTo>
                  <a:cubicBezTo>
                    <a:pt x="692499" y="286099"/>
                    <a:pt x="706072" y="318868"/>
                    <a:pt x="706072" y="353036"/>
                  </a:cubicBezTo>
                  <a:cubicBezTo>
                    <a:pt x="706072" y="387204"/>
                    <a:pt x="692499" y="419973"/>
                    <a:pt x="668338" y="444134"/>
                  </a:cubicBezTo>
                  <a:lnTo>
                    <a:pt x="444134" y="668338"/>
                  </a:lnTo>
                  <a:cubicBezTo>
                    <a:pt x="419973" y="692499"/>
                    <a:pt x="387204" y="706072"/>
                    <a:pt x="353036" y="706072"/>
                  </a:cubicBezTo>
                  <a:cubicBezTo>
                    <a:pt x="318868" y="706072"/>
                    <a:pt x="286099" y="692499"/>
                    <a:pt x="261938" y="668338"/>
                  </a:cubicBezTo>
                  <a:lnTo>
                    <a:pt x="37734" y="444134"/>
                  </a:lnTo>
                  <a:cubicBezTo>
                    <a:pt x="13573" y="419973"/>
                    <a:pt x="0" y="387204"/>
                    <a:pt x="0" y="353036"/>
                  </a:cubicBezTo>
                  <a:cubicBezTo>
                    <a:pt x="0" y="318868"/>
                    <a:pt x="13573" y="286099"/>
                    <a:pt x="37734" y="261938"/>
                  </a:cubicBezTo>
                  <a:lnTo>
                    <a:pt x="261938" y="37734"/>
                  </a:lnTo>
                  <a:cubicBezTo>
                    <a:pt x="286099" y="13573"/>
                    <a:pt x="318868" y="0"/>
                    <a:pt x="353036" y="0"/>
                  </a:cubicBezTo>
                  <a:cubicBezTo>
                    <a:pt x="387204" y="0"/>
                    <a:pt x="419973" y="13573"/>
                    <a:pt x="444134" y="37734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19223" y="950912"/>
            <a:ext cx="13049553" cy="113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Key 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Findings</a:t>
            </a:r>
          </a:p>
        </p:txBody>
      </p:sp>
      <p:sp>
        <p:nvSpPr>
          <p:cNvPr name="AutoShape 7" id="7"/>
          <p:cNvSpPr/>
          <p:nvPr/>
        </p:nvSpPr>
        <p:spPr>
          <a:xfrm>
            <a:off x="3589748" y="4005565"/>
            <a:ext cx="3893121" cy="17674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89633" y="6539518"/>
            <a:ext cx="3874907" cy="186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</a:t>
            </a:r>
            <a:r>
              <a:rPr lang="en-US" sz="2599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ights reveal that 2023 traffic levels have not only recovered but surpassed pre-pandemic metrics.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8076" y="6621388"/>
            <a:ext cx="3874907" cy="186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demonstrates that Asia continues to dominate in terms of flight traffic relative to Mumbai.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82869" y="2719644"/>
            <a:ext cx="2925322" cy="2925322"/>
          </a:xfrm>
          <a:custGeom>
            <a:avLst/>
            <a:gdLst/>
            <a:ahLst/>
            <a:cxnLst/>
            <a:rect r="r" b="b" t="t" l="l"/>
            <a:pathLst>
              <a:path h="2925322" w="2925322">
                <a:moveTo>
                  <a:pt x="0" y="0"/>
                </a:moveTo>
                <a:lnTo>
                  <a:pt x="2925322" y="0"/>
                </a:lnTo>
                <a:lnTo>
                  <a:pt x="2925322" y="2925322"/>
                </a:lnTo>
                <a:lnTo>
                  <a:pt x="0" y="292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743662" y="2980437"/>
            <a:ext cx="2403736" cy="240373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64" y="53364"/>
              <a:ext cx="706073" cy="706073"/>
            </a:xfrm>
            <a:custGeom>
              <a:avLst/>
              <a:gdLst/>
              <a:ahLst/>
              <a:cxnLst/>
              <a:rect r="r" b="b" t="t" l="l"/>
              <a:pathLst>
                <a:path h="706073" w="706073">
                  <a:moveTo>
                    <a:pt x="444134" y="37734"/>
                  </a:moveTo>
                  <a:lnTo>
                    <a:pt x="668338" y="261938"/>
                  </a:lnTo>
                  <a:cubicBezTo>
                    <a:pt x="692499" y="286099"/>
                    <a:pt x="706072" y="318868"/>
                    <a:pt x="706072" y="353036"/>
                  </a:cubicBezTo>
                  <a:cubicBezTo>
                    <a:pt x="706072" y="387204"/>
                    <a:pt x="692499" y="419973"/>
                    <a:pt x="668338" y="444134"/>
                  </a:cubicBezTo>
                  <a:lnTo>
                    <a:pt x="444134" y="668338"/>
                  </a:lnTo>
                  <a:cubicBezTo>
                    <a:pt x="419973" y="692499"/>
                    <a:pt x="387204" y="706072"/>
                    <a:pt x="353036" y="706072"/>
                  </a:cubicBezTo>
                  <a:cubicBezTo>
                    <a:pt x="318868" y="706072"/>
                    <a:pt x="286099" y="692499"/>
                    <a:pt x="261938" y="668338"/>
                  </a:cubicBezTo>
                  <a:lnTo>
                    <a:pt x="37734" y="444134"/>
                  </a:lnTo>
                  <a:cubicBezTo>
                    <a:pt x="13573" y="419973"/>
                    <a:pt x="0" y="387204"/>
                    <a:pt x="0" y="353036"/>
                  </a:cubicBezTo>
                  <a:cubicBezTo>
                    <a:pt x="0" y="318868"/>
                    <a:pt x="13573" y="286099"/>
                    <a:pt x="37734" y="261938"/>
                  </a:cubicBezTo>
                  <a:lnTo>
                    <a:pt x="261938" y="37734"/>
                  </a:lnTo>
                  <a:cubicBezTo>
                    <a:pt x="286099" y="13573"/>
                    <a:pt x="318868" y="0"/>
                    <a:pt x="353036" y="0"/>
                  </a:cubicBezTo>
                  <a:cubicBezTo>
                    <a:pt x="387204" y="0"/>
                    <a:pt x="419973" y="13573"/>
                    <a:pt x="444134" y="37734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2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0408191" y="4005565"/>
            <a:ext cx="3244648" cy="17674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3178047" y="6629734"/>
            <a:ext cx="3874907" cy="232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Freight volumes show substantial growth following 2021, indicating strong market recovery and resiliency.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652839" y="2542904"/>
            <a:ext cx="2925322" cy="2925322"/>
          </a:xfrm>
          <a:custGeom>
            <a:avLst/>
            <a:gdLst/>
            <a:ahLst/>
            <a:cxnLst/>
            <a:rect r="r" b="b" t="t" l="l"/>
            <a:pathLst>
              <a:path h="2925322" w="2925322">
                <a:moveTo>
                  <a:pt x="0" y="0"/>
                </a:moveTo>
                <a:lnTo>
                  <a:pt x="2925323" y="0"/>
                </a:lnTo>
                <a:lnTo>
                  <a:pt x="2925323" y="2925322"/>
                </a:lnTo>
                <a:lnTo>
                  <a:pt x="0" y="292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913632" y="2803697"/>
            <a:ext cx="2403736" cy="240373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3364" y="53364"/>
              <a:ext cx="706073" cy="706073"/>
            </a:xfrm>
            <a:custGeom>
              <a:avLst/>
              <a:gdLst/>
              <a:ahLst/>
              <a:cxnLst/>
              <a:rect r="r" b="b" t="t" l="l"/>
              <a:pathLst>
                <a:path h="706073" w="706073">
                  <a:moveTo>
                    <a:pt x="444134" y="37734"/>
                  </a:moveTo>
                  <a:lnTo>
                    <a:pt x="668338" y="261938"/>
                  </a:lnTo>
                  <a:cubicBezTo>
                    <a:pt x="692499" y="286099"/>
                    <a:pt x="706072" y="318868"/>
                    <a:pt x="706072" y="353036"/>
                  </a:cubicBezTo>
                  <a:cubicBezTo>
                    <a:pt x="706072" y="387204"/>
                    <a:pt x="692499" y="419973"/>
                    <a:pt x="668338" y="444134"/>
                  </a:cubicBezTo>
                  <a:lnTo>
                    <a:pt x="444134" y="668338"/>
                  </a:lnTo>
                  <a:cubicBezTo>
                    <a:pt x="419973" y="692499"/>
                    <a:pt x="387204" y="706072"/>
                    <a:pt x="353036" y="706072"/>
                  </a:cubicBezTo>
                  <a:cubicBezTo>
                    <a:pt x="318868" y="706072"/>
                    <a:pt x="286099" y="692499"/>
                    <a:pt x="261938" y="668338"/>
                  </a:cubicBezTo>
                  <a:lnTo>
                    <a:pt x="37734" y="444134"/>
                  </a:lnTo>
                  <a:cubicBezTo>
                    <a:pt x="13573" y="419973"/>
                    <a:pt x="0" y="387204"/>
                    <a:pt x="0" y="353036"/>
                  </a:cubicBezTo>
                  <a:cubicBezTo>
                    <a:pt x="0" y="318868"/>
                    <a:pt x="13573" y="286099"/>
                    <a:pt x="37734" y="261938"/>
                  </a:cubicBezTo>
                  <a:lnTo>
                    <a:pt x="261938" y="37734"/>
                  </a:lnTo>
                  <a:cubicBezTo>
                    <a:pt x="286099" y="13573"/>
                    <a:pt x="318868" y="0"/>
                    <a:pt x="353036" y="0"/>
                  </a:cubicBezTo>
                  <a:cubicBezTo>
                    <a:pt x="387204" y="0"/>
                    <a:pt x="419973" y="13573"/>
                    <a:pt x="444134" y="37734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3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6578162" y="4005565"/>
            <a:ext cx="1833839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89633" y="5741875"/>
            <a:ext cx="3874907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b="true" sz="2700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Passenger</a:t>
            </a:r>
            <a:r>
              <a:rPr lang="en-US" b="true" sz="2700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 Recovery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26676" y="5898123"/>
            <a:ext cx="5637707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Flight Di</a:t>
            </a:r>
            <a:r>
              <a:rPr lang="en-US" b="true" sz="2700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</a:t>
            </a:r>
            <a:r>
              <a:rPr lang="en-US" b="true" sz="2700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</a:t>
            </a:r>
            <a:r>
              <a:rPr lang="en-US" b="true" sz="2700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</a:t>
            </a:r>
            <a:r>
              <a:rPr lang="en-US" b="true" sz="2700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ibution Dominance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25553" y="5741875"/>
            <a:ext cx="3874907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</a:t>
            </a:r>
            <a:r>
              <a:rPr lang="en-US" b="true" sz="2700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</a:t>
            </a:r>
            <a:r>
              <a:rPr lang="en-US" b="true" sz="2700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</a:t>
            </a:r>
            <a:r>
              <a:rPr lang="en-US" b="true" sz="2700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g</a:t>
            </a:r>
            <a:r>
              <a:rPr lang="en-US" b="true" sz="2700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o </a:t>
            </a:r>
            <a:r>
              <a:rPr lang="en-US" b="true" sz="2700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Resilience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229439"/>
          </a:xfrm>
          <a:custGeom>
            <a:avLst/>
            <a:gdLst/>
            <a:ahLst/>
            <a:cxnLst/>
            <a:rect r="r" b="b" t="t" l="l"/>
            <a:pathLst>
              <a:path h="7229439" w="18288000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12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0994" y="220269"/>
            <a:ext cx="11826013" cy="113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249574" y="1668279"/>
            <a:ext cx="7510515" cy="1032967"/>
            <a:chOff x="0" y="0"/>
            <a:chExt cx="11133897" cy="15313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33897" cy="1531313"/>
            </a:xfrm>
            <a:custGeom>
              <a:avLst/>
              <a:gdLst/>
              <a:ahLst/>
              <a:cxnLst/>
              <a:rect r="r" b="b" t="t" l="l"/>
              <a:pathLst>
                <a:path h="1531313" w="11133897">
                  <a:moveTo>
                    <a:pt x="30924" y="0"/>
                  </a:moveTo>
                  <a:lnTo>
                    <a:pt x="11102973" y="0"/>
                  </a:lnTo>
                  <a:cubicBezTo>
                    <a:pt x="11120051" y="0"/>
                    <a:pt x="11133897" y="13845"/>
                    <a:pt x="11133897" y="30924"/>
                  </a:cubicBezTo>
                  <a:lnTo>
                    <a:pt x="11133897" y="1500389"/>
                  </a:lnTo>
                  <a:cubicBezTo>
                    <a:pt x="11133897" y="1517468"/>
                    <a:pt x="11120051" y="1531313"/>
                    <a:pt x="11102973" y="1531313"/>
                  </a:cubicBezTo>
                  <a:lnTo>
                    <a:pt x="30924" y="1531313"/>
                  </a:lnTo>
                  <a:cubicBezTo>
                    <a:pt x="13845" y="1531313"/>
                    <a:pt x="0" y="1517468"/>
                    <a:pt x="0" y="1500389"/>
                  </a:cubicBezTo>
                  <a:lnTo>
                    <a:pt x="0" y="30924"/>
                  </a:lnTo>
                  <a:cubicBezTo>
                    <a:pt x="0" y="13845"/>
                    <a:pt x="13845" y="0"/>
                    <a:pt x="3092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11133897" cy="16456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CSMIA's Strength as an International Hub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95866" y="3559511"/>
            <a:ext cx="4950441" cy="5671185"/>
            <a:chOff x="0" y="0"/>
            <a:chExt cx="7338738" cy="84071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38738" cy="8407198"/>
            </a:xfrm>
            <a:custGeom>
              <a:avLst/>
              <a:gdLst/>
              <a:ahLst/>
              <a:cxnLst/>
              <a:rect r="r" b="b" t="t" l="l"/>
              <a:pathLst>
                <a:path h="8407198" w="7338738">
                  <a:moveTo>
                    <a:pt x="46917" y="0"/>
                  </a:moveTo>
                  <a:lnTo>
                    <a:pt x="7291822" y="0"/>
                  </a:lnTo>
                  <a:cubicBezTo>
                    <a:pt x="7317733" y="0"/>
                    <a:pt x="7338738" y="21005"/>
                    <a:pt x="7338738" y="46917"/>
                  </a:cubicBezTo>
                  <a:lnTo>
                    <a:pt x="7338738" y="8360282"/>
                  </a:lnTo>
                  <a:cubicBezTo>
                    <a:pt x="7338738" y="8372725"/>
                    <a:pt x="7333795" y="8384659"/>
                    <a:pt x="7324996" y="8393457"/>
                  </a:cubicBezTo>
                  <a:cubicBezTo>
                    <a:pt x="7316198" y="8402255"/>
                    <a:pt x="7304264" y="8407198"/>
                    <a:pt x="7291822" y="8407198"/>
                  </a:cubicBezTo>
                  <a:lnTo>
                    <a:pt x="46917" y="8407198"/>
                  </a:lnTo>
                  <a:cubicBezTo>
                    <a:pt x="21005" y="8407198"/>
                    <a:pt x="0" y="8386194"/>
                    <a:pt x="0" y="8360282"/>
                  </a:cubicBezTo>
                  <a:lnTo>
                    <a:pt x="0" y="46917"/>
                  </a:lnTo>
                  <a:cubicBezTo>
                    <a:pt x="0" y="34474"/>
                    <a:pt x="4943" y="22540"/>
                    <a:pt x="13742" y="13742"/>
                  </a:cubicBezTo>
                  <a:cubicBezTo>
                    <a:pt x="22540" y="4943"/>
                    <a:pt x="34474" y="0"/>
                    <a:pt x="4691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7338738" cy="85214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Mumbai </a:t>
              </a:r>
              <a:r>
                <a:rPr lang="en-US" sz="29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CSMIA: Premier International Hub: </a:t>
              </a:r>
            </a:p>
            <a:p>
              <a:pPr algn="ctr">
                <a:lnSpc>
                  <a:spcPts val="41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airport has consolidated its status, reaffirming its role as India’s leading international aviation gateway.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63356" y="3587115"/>
            <a:ext cx="4950441" cy="5671185"/>
            <a:chOff x="0" y="0"/>
            <a:chExt cx="7338738" cy="84071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38738" cy="8407198"/>
            </a:xfrm>
            <a:custGeom>
              <a:avLst/>
              <a:gdLst/>
              <a:ahLst/>
              <a:cxnLst/>
              <a:rect r="r" b="b" t="t" l="l"/>
              <a:pathLst>
                <a:path h="8407198" w="7338738">
                  <a:moveTo>
                    <a:pt x="46917" y="0"/>
                  </a:moveTo>
                  <a:lnTo>
                    <a:pt x="7291822" y="0"/>
                  </a:lnTo>
                  <a:cubicBezTo>
                    <a:pt x="7317733" y="0"/>
                    <a:pt x="7338738" y="21005"/>
                    <a:pt x="7338738" y="46917"/>
                  </a:cubicBezTo>
                  <a:lnTo>
                    <a:pt x="7338738" y="8360282"/>
                  </a:lnTo>
                  <a:cubicBezTo>
                    <a:pt x="7338738" y="8372725"/>
                    <a:pt x="7333795" y="8384659"/>
                    <a:pt x="7324996" y="8393457"/>
                  </a:cubicBezTo>
                  <a:cubicBezTo>
                    <a:pt x="7316198" y="8402255"/>
                    <a:pt x="7304264" y="8407198"/>
                    <a:pt x="7291822" y="8407198"/>
                  </a:cubicBezTo>
                  <a:lnTo>
                    <a:pt x="46917" y="8407198"/>
                  </a:lnTo>
                  <a:cubicBezTo>
                    <a:pt x="21005" y="8407198"/>
                    <a:pt x="0" y="8386194"/>
                    <a:pt x="0" y="8360282"/>
                  </a:cubicBezTo>
                  <a:lnTo>
                    <a:pt x="0" y="46917"/>
                  </a:lnTo>
                  <a:cubicBezTo>
                    <a:pt x="0" y="34474"/>
                    <a:pt x="4943" y="22540"/>
                    <a:pt x="13742" y="13742"/>
                  </a:cubicBezTo>
                  <a:cubicBezTo>
                    <a:pt x="22540" y="4943"/>
                    <a:pt x="34474" y="0"/>
                    <a:pt x="4691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7338738" cy="85214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strike="noStrike" u="none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Contributing Factors to Success:</a:t>
              </a:r>
            </a:p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strike="noStrike" u="none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Key elements include strategic route expansions, significant infrastructure investments, and resilience in recovery efforts post-COVID.</a:t>
              </a:r>
            </a:p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7438" y="-2845897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767769"/>
            <a:ext cx="6278177" cy="3116587"/>
            <a:chOff x="0" y="0"/>
            <a:chExt cx="8370902" cy="41554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8370902" cy="3031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Fut</a:t>
              </a:r>
              <a:r>
                <a:rPr lang="en-US" b="true" sz="6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ure Directions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38411"/>
              <a:ext cx="6930758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49676" y="568922"/>
            <a:ext cx="7076145" cy="1919337"/>
            <a:chOff x="0" y="0"/>
            <a:chExt cx="9434861" cy="255911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9434861" cy="628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Real-Time Analytics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13461"/>
              <a:ext cx="9434861" cy="184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Emp</a:t>
              </a:r>
              <a:r>
                <a:rPr lang="en-US" sz="2599" u="none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hasize the need for integrating live flight data APIs to facilitate instantaneous decision-making capabilities.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49676" y="3767769"/>
            <a:ext cx="7261703" cy="1919337"/>
            <a:chOff x="0" y="0"/>
            <a:chExt cx="9682271" cy="255911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682271" cy="619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Sustainability Metrics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13461"/>
              <a:ext cx="9682271" cy="184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trike="noStrike" u="none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Highlight the importance of analyzing carbon emissions to align aviation practices with environmental objectives.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49676" y="7338963"/>
            <a:ext cx="7424066" cy="1919337"/>
            <a:chOff x="0" y="0"/>
            <a:chExt cx="9898755" cy="255911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9898755" cy="619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Economic Impact Studies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13461"/>
              <a:ext cx="9898755" cy="184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trike="noStrike" u="none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Future research should explore correlations between passenger and freight growth with tourism revenue generation.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364834"/>
            <a:ext cx="6044810" cy="113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</a:t>
            </a: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ferences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160423" y="3071684"/>
            <a:ext cx="9446230" cy="519835"/>
            <a:chOff x="0" y="0"/>
            <a:chExt cx="12594973" cy="6931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8"/>
              <a:ext cx="693086" cy="693086"/>
            </a:xfrm>
            <a:custGeom>
              <a:avLst/>
              <a:gdLst/>
              <a:ahLst/>
              <a:cxnLst/>
              <a:rect r="r" b="b" t="t" l="l"/>
              <a:pathLst>
                <a:path h="693086" w="693086">
                  <a:moveTo>
                    <a:pt x="0" y="0"/>
                  </a:moveTo>
                  <a:lnTo>
                    <a:pt x="693086" y="0"/>
                  </a:lnTo>
                  <a:lnTo>
                    <a:pt x="693086" y="693086"/>
                  </a:lnTo>
                  <a:lnTo>
                    <a:pt x="0" y="69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646442" y="-57150"/>
              <a:ext cx="10948531" cy="74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33"/>
                </a:lnSpc>
                <a:spcBef>
                  <a:spcPct val="0"/>
                </a:spcBef>
              </a:pP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Mumbai Aviation Traffic Data Portal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397668" y="3737383"/>
            <a:ext cx="8000233" cy="95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</a:t>
            </a:r>
            <a:r>
              <a:rPr lang="en-US" sz="2599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ized for obtaining critical traffic datasets relevant to the study.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7160423" y="5310037"/>
            <a:ext cx="9446230" cy="1080506"/>
            <a:chOff x="0" y="0"/>
            <a:chExt cx="12594973" cy="1440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8"/>
              <a:ext cx="693086" cy="693086"/>
            </a:xfrm>
            <a:custGeom>
              <a:avLst/>
              <a:gdLst/>
              <a:ahLst/>
              <a:cxnLst/>
              <a:rect r="r" b="b" t="t" l="l"/>
              <a:pathLst>
                <a:path h="693086" w="693086">
                  <a:moveTo>
                    <a:pt x="0" y="0"/>
                  </a:moveTo>
                  <a:lnTo>
                    <a:pt x="693086" y="0"/>
                  </a:lnTo>
                  <a:lnTo>
                    <a:pt x="693086" y="693086"/>
                  </a:lnTo>
                  <a:lnTo>
                    <a:pt x="0" y="69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646442" y="-57150"/>
              <a:ext cx="10948531" cy="149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33"/>
                </a:lnSpc>
                <a:spcBef>
                  <a:spcPct val="0"/>
                </a:spcBef>
              </a:pPr>
              <a:r>
                <a:rPr lang="en-US" b="true" sz="341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DGCA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A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n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n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u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l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Rep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ort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</a:t>
              </a:r>
            </a:p>
            <a:p>
              <a:pPr algn="l" marL="0" indent="0" lvl="0">
                <a:lnSpc>
                  <a:spcPts val="44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397668" y="5975737"/>
            <a:ext cx="8000233" cy="95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</a:t>
            </a:r>
            <a:r>
              <a:rPr lang="en-US" sz="2599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istent reference for industry standards and patterns in civil aviation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160423" y="7639399"/>
            <a:ext cx="9446230" cy="519835"/>
            <a:chOff x="0" y="0"/>
            <a:chExt cx="12594973" cy="6931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28"/>
              <a:ext cx="693086" cy="693086"/>
            </a:xfrm>
            <a:custGeom>
              <a:avLst/>
              <a:gdLst/>
              <a:ahLst/>
              <a:cxnLst/>
              <a:rect r="r" b="b" t="t" l="l"/>
              <a:pathLst>
                <a:path h="693086" w="693086">
                  <a:moveTo>
                    <a:pt x="0" y="0"/>
                  </a:moveTo>
                  <a:lnTo>
                    <a:pt x="693086" y="0"/>
                  </a:lnTo>
                  <a:lnTo>
                    <a:pt x="693086" y="693086"/>
                  </a:lnTo>
                  <a:lnTo>
                    <a:pt x="0" y="69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46442" y="-57150"/>
              <a:ext cx="10948531" cy="74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33"/>
                </a:lnSpc>
                <a:spcBef>
                  <a:spcPct val="0"/>
                </a:spcBef>
              </a:pPr>
              <a:r>
                <a:rPr lang="en-US" b="true" sz="341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Py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h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on 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L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br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</a:t>
              </a:r>
              <a:r>
                <a:rPr lang="en-US" b="true" sz="3410" strike="noStrike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ies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397668" y="8305099"/>
            <a:ext cx="8000233" cy="95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</a:t>
            </a:r>
            <a:r>
              <a:rPr lang="en-US" sz="2599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ized analytical tools such as Pandas, Matplotlib, Seaborn, and Plotly for data analysis and visualization.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3413">
            <a:off x="9283310" y="-2113117"/>
            <a:ext cx="13265113" cy="13265113"/>
          </a:xfrm>
          <a:custGeom>
            <a:avLst/>
            <a:gdLst/>
            <a:ahLst/>
            <a:cxnLst/>
            <a:rect r="r" b="b" t="t" l="l"/>
            <a:pathLst>
              <a:path h="13265113" w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67802" y="-695325"/>
            <a:ext cx="12417410" cy="11560608"/>
            <a:chOff x="0" y="0"/>
            <a:chExt cx="6350000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t="0" r="-198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4102991"/>
            <a:ext cx="1159668" cy="11596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01016"/>
            <a:ext cx="5837845" cy="22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Connect </a:t>
            </a: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with Me.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910566" y="4171455"/>
            <a:ext cx="5208644" cy="1022773"/>
            <a:chOff x="0" y="0"/>
            <a:chExt cx="6944859" cy="136369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35004"/>
              <a:ext cx="6944859" cy="628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rushiraj070@yahoo</a:t>
              </a:r>
              <a:r>
                <a:rPr lang="en-US" b="true" sz="30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.com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6944859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Email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10566" y="6150273"/>
            <a:ext cx="5208644" cy="1022773"/>
            <a:chOff x="0" y="0"/>
            <a:chExt cx="6944859" cy="136369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35004"/>
              <a:ext cx="6944859" cy="628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  <a:hlinkClick r:id="rId5" tooltip="https://www.linkedin.com/in/rushikesh-jadhav-b79b57259/"/>
                </a:rPr>
                <a:t>@LinkedIn</a:t>
              </a:r>
              <a:r>
                <a:rPr lang="en-US" sz="3000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,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6944859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Social Media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10566" y="8187044"/>
            <a:ext cx="5208644" cy="1022807"/>
            <a:chOff x="0" y="0"/>
            <a:chExt cx="6944859" cy="136374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35048"/>
              <a:ext cx="6944859" cy="628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7720043793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6944859" cy="578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Give a 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Call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17102" y="4535596"/>
            <a:ext cx="382865" cy="294458"/>
          </a:xfrm>
          <a:custGeom>
            <a:avLst/>
            <a:gdLst/>
            <a:ahLst/>
            <a:cxnLst/>
            <a:rect r="r" b="b" t="t" l="l"/>
            <a:pathLst>
              <a:path h="294458" w="382865">
                <a:moveTo>
                  <a:pt x="0" y="0"/>
                </a:moveTo>
                <a:lnTo>
                  <a:pt x="382865" y="0"/>
                </a:lnTo>
                <a:lnTo>
                  <a:pt x="382865" y="294458"/>
                </a:lnTo>
                <a:lnTo>
                  <a:pt x="0" y="294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6081809"/>
            <a:ext cx="1159668" cy="11596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8050116"/>
            <a:ext cx="1159668" cy="11596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75202" y="6440191"/>
            <a:ext cx="466664" cy="442906"/>
          </a:xfrm>
          <a:custGeom>
            <a:avLst/>
            <a:gdLst/>
            <a:ahLst/>
            <a:cxnLst/>
            <a:rect r="r" b="b" t="t" l="l"/>
            <a:pathLst>
              <a:path h="442906" w="466664">
                <a:moveTo>
                  <a:pt x="0" y="0"/>
                </a:moveTo>
                <a:lnTo>
                  <a:pt x="466664" y="0"/>
                </a:lnTo>
                <a:lnTo>
                  <a:pt x="466664" y="442906"/>
                </a:lnTo>
                <a:lnTo>
                  <a:pt x="0" y="442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47093" y="8408419"/>
            <a:ext cx="322882" cy="443062"/>
          </a:xfrm>
          <a:custGeom>
            <a:avLst/>
            <a:gdLst/>
            <a:ahLst/>
            <a:cxnLst/>
            <a:rect r="r" b="b" t="t" l="l"/>
            <a:pathLst>
              <a:path h="443062" w="322882">
                <a:moveTo>
                  <a:pt x="0" y="0"/>
                </a:moveTo>
                <a:lnTo>
                  <a:pt x="322882" y="0"/>
                </a:lnTo>
                <a:lnTo>
                  <a:pt x="322882" y="443062"/>
                </a:lnTo>
                <a:lnTo>
                  <a:pt x="0" y="443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491511" y="4079057"/>
          <a:ext cx="8295987" cy="6937179"/>
        </p:xfrm>
        <a:graphic>
          <a:graphicData uri="http://schemas.openxmlformats.org/drawingml/2006/table">
            <a:tbl>
              <a:tblPr/>
              <a:tblGrid>
                <a:gridCol w="6911538"/>
                <a:gridCol w="1384449"/>
              </a:tblGrid>
              <a:tr h="92544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Project : Short Brief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4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Introduction: Mumbai's Gateway to the World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4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Project Objectives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4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My Approach: From Data to Insights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02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Data Preparation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49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Exploring the Data: Passenger &amp; Flight Trends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02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Exploring Freight Trends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954797" y="3682940"/>
          <a:ext cx="7495887" cy="6702292"/>
        </p:xfrm>
        <a:graphic>
          <a:graphicData uri="http://schemas.openxmlformats.org/drawingml/2006/table">
            <a:tbl>
              <a:tblPr/>
              <a:tblGrid>
                <a:gridCol w="6477198"/>
                <a:gridCol w="1018689"/>
              </a:tblGrid>
              <a:tr h="12772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Analyzing Trends &amp; Patterns: Passenger &amp; Flights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0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Further Analysis: Freight &amp; Other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0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Key Findings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72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Conclusion: CSMIA's Strength as an International Hub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0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Future Directions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0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References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7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Thank You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639504" y="1391432"/>
            <a:ext cx="9008992" cy="113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Agenda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8268" y="745506"/>
            <a:ext cx="13991465" cy="2826754"/>
            <a:chOff x="0" y="0"/>
            <a:chExt cx="18655286" cy="376900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18655286" cy="1494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Thank</a:t>
              </a: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You </a:t>
              </a: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68463"/>
              <a:ext cx="18655286" cy="2000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-US" sz="2799" u="none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hank you for your time</a:t>
              </a:r>
            </a:p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Questions?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4157535"/>
            <a:ext cx="18288000" cy="7229439"/>
          </a:xfrm>
          <a:custGeom>
            <a:avLst/>
            <a:gdLst/>
            <a:ahLst/>
            <a:cxnLst/>
            <a:rect r="r" b="b" t="t" l="l"/>
            <a:pathLst>
              <a:path h="7229439" w="18288000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12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8701" y="7621165"/>
            <a:ext cx="1514833" cy="1225638"/>
          </a:xfrm>
          <a:custGeom>
            <a:avLst/>
            <a:gdLst/>
            <a:ahLst/>
            <a:cxnLst/>
            <a:rect r="r" b="b" t="t" l="l"/>
            <a:pathLst>
              <a:path h="1225638" w="1514833">
                <a:moveTo>
                  <a:pt x="0" y="0"/>
                </a:moveTo>
                <a:lnTo>
                  <a:pt x="1514834" y="0"/>
                </a:lnTo>
                <a:lnTo>
                  <a:pt x="1514834" y="1225638"/>
                </a:lnTo>
                <a:lnTo>
                  <a:pt x="0" y="1225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3714" y="5458210"/>
            <a:ext cx="1247944" cy="1247944"/>
          </a:xfrm>
          <a:custGeom>
            <a:avLst/>
            <a:gdLst/>
            <a:ahLst/>
            <a:cxnLst/>
            <a:rect r="r" b="b" t="t" l="l"/>
            <a:pathLst>
              <a:path h="1247944" w="1247944">
                <a:moveTo>
                  <a:pt x="0" y="0"/>
                </a:moveTo>
                <a:lnTo>
                  <a:pt x="1247944" y="0"/>
                </a:lnTo>
                <a:lnTo>
                  <a:pt x="1247944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12117" y="7610012"/>
            <a:ext cx="1225254" cy="1247944"/>
          </a:xfrm>
          <a:custGeom>
            <a:avLst/>
            <a:gdLst/>
            <a:ahLst/>
            <a:cxnLst/>
            <a:rect r="r" b="b" t="t" l="l"/>
            <a:pathLst>
              <a:path h="1247944" w="1225254">
                <a:moveTo>
                  <a:pt x="0" y="0"/>
                </a:moveTo>
                <a:lnTo>
                  <a:pt x="1225254" y="0"/>
                </a:lnTo>
                <a:lnTo>
                  <a:pt x="1225254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9061" y="7610012"/>
            <a:ext cx="1292597" cy="1247944"/>
          </a:xfrm>
          <a:custGeom>
            <a:avLst/>
            <a:gdLst/>
            <a:ahLst/>
            <a:cxnLst/>
            <a:rect r="r" b="b" t="t" l="l"/>
            <a:pathLst>
              <a:path h="1247944" w="1292597">
                <a:moveTo>
                  <a:pt x="0" y="0"/>
                </a:moveTo>
                <a:lnTo>
                  <a:pt x="1292597" y="0"/>
                </a:lnTo>
                <a:lnTo>
                  <a:pt x="1292597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29952" y="5458210"/>
            <a:ext cx="1287747" cy="1247944"/>
          </a:xfrm>
          <a:custGeom>
            <a:avLst/>
            <a:gdLst/>
            <a:ahLst/>
            <a:cxnLst/>
            <a:rect r="r" b="b" t="t" l="l"/>
            <a:pathLst>
              <a:path h="1247944" w="1287747">
                <a:moveTo>
                  <a:pt x="0" y="0"/>
                </a:moveTo>
                <a:lnTo>
                  <a:pt x="1287746" y="0"/>
                </a:lnTo>
                <a:lnTo>
                  <a:pt x="1287746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04414" y="7610012"/>
            <a:ext cx="1364551" cy="1247944"/>
          </a:xfrm>
          <a:custGeom>
            <a:avLst/>
            <a:gdLst/>
            <a:ahLst/>
            <a:cxnLst/>
            <a:rect r="r" b="b" t="t" l="l"/>
            <a:pathLst>
              <a:path h="1247944" w="1364551">
                <a:moveTo>
                  <a:pt x="0" y="0"/>
                </a:moveTo>
                <a:lnTo>
                  <a:pt x="1364551" y="0"/>
                </a:lnTo>
                <a:lnTo>
                  <a:pt x="1364551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36009" y="7610012"/>
            <a:ext cx="1247944" cy="1247944"/>
          </a:xfrm>
          <a:custGeom>
            <a:avLst/>
            <a:gdLst/>
            <a:ahLst/>
            <a:cxnLst/>
            <a:rect r="r" b="b" t="t" l="l"/>
            <a:pathLst>
              <a:path h="1247944" w="1247944">
                <a:moveTo>
                  <a:pt x="0" y="0"/>
                </a:moveTo>
                <a:lnTo>
                  <a:pt x="1247943" y="0"/>
                </a:lnTo>
                <a:lnTo>
                  <a:pt x="1247943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50996" y="7610012"/>
            <a:ext cx="1247944" cy="1247944"/>
          </a:xfrm>
          <a:custGeom>
            <a:avLst/>
            <a:gdLst/>
            <a:ahLst/>
            <a:cxnLst/>
            <a:rect r="r" b="b" t="t" l="l"/>
            <a:pathLst>
              <a:path h="1247944" w="1247944">
                <a:moveTo>
                  <a:pt x="0" y="0"/>
                </a:moveTo>
                <a:lnTo>
                  <a:pt x="1247943" y="0"/>
                </a:lnTo>
                <a:lnTo>
                  <a:pt x="1247943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30578" y="7621165"/>
            <a:ext cx="1214496" cy="1225638"/>
          </a:xfrm>
          <a:custGeom>
            <a:avLst/>
            <a:gdLst/>
            <a:ahLst/>
            <a:cxnLst/>
            <a:rect r="r" b="b" t="t" l="l"/>
            <a:pathLst>
              <a:path h="1225638" w="1214496">
                <a:moveTo>
                  <a:pt x="0" y="0"/>
                </a:moveTo>
                <a:lnTo>
                  <a:pt x="1214496" y="0"/>
                </a:lnTo>
                <a:lnTo>
                  <a:pt x="1214496" y="1225638"/>
                </a:lnTo>
                <a:lnTo>
                  <a:pt x="0" y="122563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49397" y="5458210"/>
            <a:ext cx="937092" cy="1247944"/>
          </a:xfrm>
          <a:custGeom>
            <a:avLst/>
            <a:gdLst/>
            <a:ahLst/>
            <a:cxnLst/>
            <a:rect r="r" b="b" t="t" l="l"/>
            <a:pathLst>
              <a:path h="1247944" w="937092">
                <a:moveTo>
                  <a:pt x="0" y="0"/>
                </a:moveTo>
                <a:lnTo>
                  <a:pt x="937093" y="0"/>
                </a:lnTo>
                <a:lnTo>
                  <a:pt x="937093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365993" y="5458210"/>
            <a:ext cx="1254788" cy="1247944"/>
          </a:xfrm>
          <a:custGeom>
            <a:avLst/>
            <a:gdLst/>
            <a:ahLst/>
            <a:cxnLst/>
            <a:rect r="r" b="b" t="t" l="l"/>
            <a:pathLst>
              <a:path h="1247944" w="1254788">
                <a:moveTo>
                  <a:pt x="0" y="0"/>
                </a:moveTo>
                <a:lnTo>
                  <a:pt x="1254787" y="0"/>
                </a:lnTo>
                <a:lnTo>
                  <a:pt x="1254787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69075" y="5494025"/>
            <a:ext cx="1176313" cy="1176313"/>
          </a:xfrm>
          <a:custGeom>
            <a:avLst/>
            <a:gdLst/>
            <a:ahLst/>
            <a:cxnLst/>
            <a:rect r="r" b="b" t="t" l="l"/>
            <a:pathLst>
              <a:path h="1176313" w="1176313">
                <a:moveTo>
                  <a:pt x="0" y="0"/>
                </a:moveTo>
                <a:lnTo>
                  <a:pt x="1176313" y="0"/>
                </a:lnTo>
                <a:lnTo>
                  <a:pt x="1176313" y="1176313"/>
                </a:lnTo>
                <a:lnTo>
                  <a:pt x="0" y="117631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893682" y="5458210"/>
            <a:ext cx="1607421" cy="1247944"/>
          </a:xfrm>
          <a:custGeom>
            <a:avLst/>
            <a:gdLst/>
            <a:ahLst/>
            <a:cxnLst/>
            <a:rect r="r" b="b" t="t" l="l"/>
            <a:pathLst>
              <a:path h="1247944" w="1607421">
                <a:moveTo>
                  <a:pt x="0" y="0"/>
                </a:moveTo>
                <a:lnTo>
                  <a:pt x="1607421" y="0"/>
                </a:lnTo>
                <a:lnTo>
                  <a:pt x="1607421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534784" y="5458210"/>
            <a:ext cx="880367" cy="1247944"/>
          </a:xfrm>
          <a:custGeom>
            <a:avLst/>
            <a:gdLst/>
            <a:ahLst/>
            <a:cxnLst/>
            <a:rect r="r" b="b" t="t" l="l"/>
            <a:pathLst>
              <a:path h="1247944" w="880367">
                <a:moveTo>
                  <a:pt x="0" y="0"/>
                </a:moveTo>
                <a:lnTo>
                  <a:pt x="880367" y="0"/>
                </a:lnTo>
                <a:lnTo>
                  <a:pt x="880367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44559" y="2659257"/>
            <a:ext cx="9802104" cy="196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1"/>
              </a:lnSpc>
            </a:pPr>
            <a:r>
              <a:rPr lang="en-US" b="true" sz="343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Mumbai Skies: Unpacking a Decade of Passenger and Freight Trends (2015-2024): </a:t>
            </a:r>
          </a:p>
          <a:p>
            <a:pPr algn="l">
              <a:lnSpc>
                <a:spcPts val="414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44559" y="5300629"/>
            <a:ext cx="8998421" cy="11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b="true" sz="3199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comp</a:t>
            </a:r>
            <a:r>
              <a:rPr lang="en-US" b="true" sz="3199" u="none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rehensive analysis of the significant trends over a pivotal decade for Mumbai's aviation sector.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4009" y="870552"/>
            <a:ext cx="8998421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b="true" sz="3499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: Short Brief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5521" y="322059"/>
            <a:ext cx="11432894" cy="70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7"/>
              </a:lnSpc>
            </a:pPr>
            <a:r>
              <a:rPr lang="en-US" sz="3630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Introduction: </a:t>
            </a:r>
            <a:r>
              <a:rPr lang="en-US" b="true" sz="363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Mumbai's Gateway to the World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6191" y="1486024"/>
            <a:ext cx="16714741" cy="89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Mumbai: An International Hub: Mumbai has eme</a:t>
            </a:r>
            <a:r>
              <a:rPr lang="en-US" b="true" sz="2799" u="none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rged as a central nexus for international air travel, connecting India with key global destinations.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u="none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CSMIA's Role: Chhatrapati Shivaji Maharaj International Airport stands as a crucial facilitator of global connectivity, enhancing trade and tourism.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u="none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Study Aim: Analyze International Air Travel: The research focuses on quantifying and understanding the trends of air transport at CSMIA over the last decade.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u="none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Focus Areas: Passenger and Cargo Trends: Examines fluctuations in passenger traffic, the frequency of operations, and the expansion of flight routes in this critical timeframe.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u="none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Influencing Factors: Economic &amp; Global Trends: Investigates the impact of tourism growth, economic conditions, airport initiatives, and global events, notably the COVID-19 pandemic.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u="none">
                <a:solidFill>
                  <a:srgbClr val="2A2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Goal: Uncover Insights for Stakeholders: Aims to provide actionable insights that will guide strategic decision-making for industry stakeholders.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8998" y="59892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09860" y="3861302"/>
            <a:ext cx="7317828" cy="57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9"/>
              </a:lnSpc>
              <a:spcBef>
                <a:spcPct val="0"/>
              </a:spcBef>
            </a:pPr>
            <a:r>
              <a:rPr lang="en-US" b="true" sz="36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Exam</a:t>
            </a:r>
            <a:r>
              <a:rPr lang="en-US" b="true" sz="3699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ine Passenger Movement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09860" y="5038725"/>
            <a:ext cx="7317828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the trends in passenger flow and outline the frequency of departures and arrivals across various destinations.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00262" y="4170478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00262" y="7747516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09860" y="7176082"/>
            <a:ext cx="7674563" cy="113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9"/>
              </a:lnSpc>
              <a:spcBef>
                <a:spcPct val="0"/>
              </a:spcBef>
            </a:pP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Present Insights with Statistical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09860" y="8611505"/>
            <a:ext cx="7317828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Leverage robust statistical techniques and data visualizations to articulate key findings and trends effectively.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2125" y="3794627"/>
            <a:ext cx="6746873" cy="22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</a:t>
            </a: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roject Objectives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09860" y="598923"/>
            <a:ext cx="7674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9"/>
              </a:lnSpc>
              <a:spcBef>
                <a:spcPct val="0"/>
              </a:spcBef>
            </a:pPr>
            <a:r>
              <a:rPr lang="en-US" b="true" sz="37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Analyze A</a:t>
            </a:r>
            <a:r>
              <a:rPr lang="en-US" b="true" sz="3799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ir Travel Trends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09860" y="1462913"/>
            <a:ext cx="7674563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time se</a:t>
            </a:r>
            <a:r>
              <a:rPr lang="en-US" sz="2599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ries analysis to capture and interpret fluctuations in international traffic over the last decade.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0332" y="2568576"/>
            <a:ext cx="7511062" cy="575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 </a:t>
            </a: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My Approach:</a:t>
            </a:r>
          </a:p>
          <a:p>
            <a:pPr algn="ctr">
              <a:lnSpc>
                <a:spcPts val="9099"/>
              </a:lnSpc>
            </a:pPr>
          </a:p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 From Data to Insights</a:t>
            </a:r>
          </a:p>
          <a:p>
            <a:pPr algn="ctr">
              <a:lnSpc>
                <a:spcPts val="90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61394" y="1733922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50566" y="1923094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59461" y="2361404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4"/>
                </a:lnTo>
                <a:lnTo>
                  <a:pt x="0" y="566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980525" y="1280717"/>
            <a:ext cx="6662382" cy="2728119"/>
            <a:chOff x="0" y="0"/>
            <a:chExt cx="8883176" cy="36374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883176" cy="228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Systematic Research Meth</a:t>
              </a:r>
              <a:r>
                <a:rPr lang="en-US" b="true" sz="3799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odology:  analysis.</a:t>
              </a:r>
            </a:p>
            <a:p>
              <a:pPr algn="ctr" marL="0" indent="0" lvl="0">
                <a:lnSpc>
                  <a:spcPts val="4559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01482"/>
              <a:ext cx="8883176" cy="1236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st</a:t>
              </a:r>
              <a:r>
                <a:rPr lang="en-US" sz="2599" u="none">
                  <a:solidFill>
                    <a:srgbClr val="2A2E3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ructured approach to ensure robust insights through defined methodologies in data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61394" y="6729579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50566" y="6918751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78427" y="5872329"/>
            <a:ext cx="6307809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Key Stages: </a:t>
            </a:r>
          </a:p>
          <a:p>
            <a:pPr algn="ctr" marL="0" indent="0" lvl="0">
              <a:lnSpc>
                <a:spcPts val="4559"/>
              </a:lnSpc>
              <a:spcBef>
                <a:spcPct val="0"/>
              </a:spcBef>
            </a:pPr>
            <a:r>
              <a:rPr lang="en-US" b="true" sz="37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C</a:t>
            </a:r>
            <a:r>
              <a:rPr lang="en-US" b="true" sz="3799" u="non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ollection to Visualization: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78427" y="8077934"/>
            <a:ext cx="6764480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encompasses a series of steps: from data collection, through preprocessing, to exploratory data analysis and visualization.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582112" y="4805196"/>
            <a:ext cx="670457" cy="676608"/>
          </a:xfrm>
          <a:custGeom>
            <a:avLst/>
            <a:gdLst/>
            <a:ahLst/>
            <a:cxnLst/>
            <a:rect r="r" b="b" t="t" l="l"/>
            <a:pathLst>
              <a:path h="676608" w="670457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59461" y="7326774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5" y="0"/>
                </a:lnTo>
                <a:lnTo>
                  <a:pt x="442545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8998" y="293150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09860" y="2844718"/>
            <a:ext cx="7317828" cy="57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9"/>
              </a:lnSpc>
              <a:spcBef>
                <a:spcPct val="0"/>
              </a:spcBef>
            </a:pPr>
            <a:r>
              <a:rPr lang="en-US" b="true" sz="36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Compr</a:t>
            </a:r>
            <a:r>
              <a:rPr lang="en-US" b="true" sz="3699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ehensive Datasets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09860" y="3518621"/>
            <a:ext cx="7317828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encompass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passenger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ts,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destination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detail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2015 to 2024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00262" y="2812599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00262" y="5376730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09860" y="5367205"/>
            <a:ext cx="7674563" cy="57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9"/>
              </a:lnSpc>
              <a:spcBef>
                <a:spcPct val="0"/>
              </a:spcBef>
            </a:pP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Pre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proc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e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s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si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n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g Ste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p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09860" y="6082752"/>
            <a:ext cx="7317828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ecu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 data 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ggreg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ation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diz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format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id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ou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rs for thorough ana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ly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508998" y="8093196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18596" y="8332559"/>
            <a:ext cx="7674563" cy="57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9"/>
              </a:lnSpc>
              <a:spcBef>
                <a:spcPct val="0"/>
              </a:spcBef>
            </a:pPr>
            <a:r>
              <a:rPr lang="en-US" b="true" sz="36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F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in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al</a:t>
            </a:r>
            <a:r>
              <a:rPr lang="en-US" b="true" sz="3699" strike="noStrike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18596" y="9027834"/>
            <a:ext cx="7317828" cy="95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Consolida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ted to 1,812 re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ords across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9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s, providing a 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compreh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o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</a:t>
            </a:r>
            <a:r>
              <a:rPr lang="en-US" sz="2599" strike="noStrike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analysis.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2125" y="3794627"/>
            <a:ext cx="6746873" cy="22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P</a:t>
            </a: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reparation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09860" y="293150"/>
            <a:ext cx="7674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9"/>
              </a:lnSpc>
              <a:spcBef>
                <a:spcPct val="0"/>
              </a:spcBef>
            </a:pPr>
            <a:r>
              <a:rPr lang="en-US" b="true" sz="37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Dat</a:t>
            </a:r>
            <a:r>
              <a:rPr lang="en-US" b="true" sz="3799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a Sources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09860" y="999172"/>
            <a:ext cx="7674563" cy="14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resou</a:t>
            </a:r>
            <a:r>
              <a:rPr lang="en-US" sz="2599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rces like the Mumbai Aviation Traffic Data Portal and DGCA website for comprehensive data acquisition.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6945" y="3643684"/>
            <a:ext cx="9446810" cy="651840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94724" y="620012"/>
            <a:ext cx="12063594" cy="22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Explo</a:t>
            </a: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ring the Data: Passenger &amp; Flight Trends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5698157"/>
            <a:ext cx="8863777" cy="712690"/>
            <a:chOff x="0" y="0"/>
            <a:chExt cx="2334493" cy="1877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493" cy="187704"/>
            </a:xfrm>
            <a:custGeom>
              <a:avLst/>
              <a:gdLst/>
              <a:ahLst/>
              <a:cxnLst/>
              <a:rect r="r" b="b" t="t" l="l"/>
              <a:pathLst>
                <a:path h="187704" w="2334493">
                  <a:moveTo>
                    <a:pt x="87343" y="0"/>
                  </a:moveTo>
                  <a:lnTo>
                    <a:pt x="2247149" y="0"/>
                  </a:lnTo>
                  <a:cubicBezTo>
                    <a:pt x="2270314" y="0"/>
                    <a:pt x="2292530" y="9202"/>
                    <a:pt x="2308910" y="25582"/>
                  </a:cubicBezTo>
                  <a:cubicBezTo>
                    <a:pt x="2325291" y="41962"/>
                    <a:pt x="2334493" y="64178"/>
                    <a:pt x="2334493" y="87343"/>
                  </a:cubicBezTo>
                  <a:lnTo>
                    <a:pt x="2334493" y="100361"/>
                  </a:lnTo>
                  <a:cubicBezTo>
                    <a:pt x="2334493" y="123526"/>
                    <a:pt x="2325291" y="145742"/>
                    <a:pt x="2308910" y="162122"/>
                  </a:cubicBezTo>
                  <a:cubicBezTo>
                    <a:pt x="2292530" y="178502"/>
                    <a:pt x="2270314" y="187704"/>
                    <a:pt x="2247149" y="187704"/>
                  </a:cubicBezTo>
                  <a:lnTo>
                    <a:pt x="87343" y="187704"/>
                  </a:lnTo>
                  <a:cubicBezTo>
                    <a:pt x="64178" y="187704"/>
                    <a:pt x="41962" y="178502"/>
                    <a:pt x="25582" y="162122"/>
                  </a:cubicBezTo>
                  <a:cubicBezTo>
                    <a:pt x="9202" y="145742"/>
                    <a:pt x="0" y="123526"/>
                    <a:pt x="0" y="10036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334493" cy="244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IN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ITIAL TREND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44000" y="6423885"/>
            <a:ext cx="8863777" cy="95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599" u="none">
                <a:solidFill>
                  <a:srgbClr val="2A2E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onducted preliminary analyses to discover underlying trends and patterns in the data.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8863777" cy="712690"/>
            <a:chOff x="0" y="0"/>
            <a:chExt cx="2334493" cy="18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493" cy="187704"/>
            </a:xfrm>
            <a:custGeom>
              <a:avLst/>
              <a:gdLst/>
              <a:ahLst/>
              <a:cxnLst/>
              <a:rect r="r" b="b" t="t" l="l"/>
              <a:pathLst>
                <a:path h="187704" w="2334493">
                  <a:moveTo>
                    <a:pt x="87343" y="0"/>
                  </a:moveTo>
                  <a:lnTo>
                    <a:pt x="2247149" y="0"/>
                  </a:lnTo>
                  <a:cubicBezTo>
                    <a:pt x="2270314" y="0"/>
                    <a:pt x="2292530" y="9202"/>
                    <a:pt x="2308910" y="25582"/>
                  </a:cubicBezTo>
                  <a:cubicBezTo>
                    <a:pt x="2325291" y="41962"/>
                    <a:pt x="2334493" y="64178"/>
                    <a:pt x="2334493" y="87343"/>
                  </a:cubicBezTo>
                  <a:lnTo>
                    <a:pt x="2334493" y="100361"/>
                  </a:lnTo>
                  <a:cubicBezTo>
                    <a:pt x="2334493" y="123526"/>
                    <a:pt x="2325291" y="145742"/>
                    <a:pt x="2308910" y="162122"/>
                  </a:cubicBezTo>
                  <a:cubicBezTo>
                    <a:pt x="2292530" y="178502"/>
                    <a:pt x="2270314" y="187704"/>
                    <a:pt x="2247149" y="187704"/>
                  </a:cubicBezTo>
                  <a:lnTo>
                    <a:pt x="87343" y="187704"/>
                  </a:lnTo>
                  <a:cubicBezTo>
                    <a:pt x="64178" y="187704"/>
                    <a:pt x="41962" y="178502"/>
                    <a:pt x="25582" y="162122"/>
                  </a:cubicBezTo>
                  <a:cubicBezTo>
                    <a:pt x="9202" y="145742"/>
                    <a:pt x="0" y="123526"/>
                    <a:pt x="0" y="10036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493" cy="263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PASSENGER TR</a:t>
              </a:r>
              <a:r>
                <a:rPr lang="en-US" b="true" sz="31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AFFIC TRENDS (2015-2024)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3910740"/>
            <a:ext cx="8697778" cy="5566578"/>
          </a:xfrm>
          <a:custGeom>
            <a:avLst/>
            <a:gdLst/>
            <a:ahLst/>
            <a:cxnLst/>
            <a:rect r="r" b="b" t="t" l="l"/>
            <a:pathLst>
              <a:path h="5566578" w="8697778">
                <a:moveTo>
                  <a:pt x="0" y="0"/>
                </a:moveTo>
                <a:lnTo>
                  <a:pt x="8697778" y="0"/>
                </a:lnTo>
                <a:lnTo>
                  <a:pt x="8697778" y="5566578"/>
                </a:lnTo>
                <a:lnTo>
                  <a:pt x="0" y="5566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36189" y="3972933"/>
            <a:ext cx="9079399" cy="5504385"/>
          </a:xfrm>
          <a:custGeom>
            <a:avLst/>
            <a:gdLst/>
            <a:ahLst/>
            <a:cxnLst/>
            <a:rect r="r" b="b" t="t" l="l"/>
            <a:pathLst>
              <a:path h="5504385" w="9079399">
                <a:moveTo>
                  <a:pt x="0" y="0"/>
                </a:moveTo>
                <a:lnTo>
                  <a:pt x="9079399" y="0"/>
                </a:lnTo>
                <a:lnTo>
                  <a:pt x="9079399" y="5504385"/>
                </a:lnTo>
                <a:lnTo>
                  <a:pt x="0" y="5504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716291"/>
            <a:ext cx="8863777" cy="152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4F4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Detailed insights on total passengers and the segmented analysis of pre-pandemic growth, COVID-19 impacts, and the recovery phase.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DAGlOz7OMOE</dc:identifier>
  <dcterms:modified xsi:type="dcterms:W3CDTF">2011-08-01T06:04:30Z</dcterms:modified>
  <cp:revision>1</cp:revision>
  <dc:title>Title: Your Name: Rushikesh Dattatray Jadhav (M.Sc. I) Guide: Prof. P.M. Bhosale (Coordinator Data Science) Department: Department of Data Science Institution: Rayat Shikshan Sanstha’s, Yashavantrao Chavan Institute of Science, Satara University:</dc:title>
</cp:coreProperties>
</file>